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7"/>
  </p:handoutMasterIdLst>
  <p:sldIdLst>
    <p:sldId id="262" r:id="rId3"/>
    <p:sldId id="256" r:id="rId5"/>
    <p:sldId id="258" r:id="rId6"/>
    <p:sldId id="259" r:id="rId7"/>
    <p:sldId id="261" r:id="rId8"/>
    <p:sldId id="260" r:id="rId9"/>
    <p:sldId id="264" r:id="rId10"/>
    <p:sldId id="257" r:id="rId11"/>
    <p:sldId id="269" r:id="rId12"/>
    <p:sldId id="270" r:id="rId13"/>
    <p:sldId id="268" r:id="rId14"/>
    <p:sldId id="265" r:id="rId15"/>
    <p:sldId id="267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397600"/>
            <a:ext cx="9799200" cy="11052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5040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04000"/>
            <a:ext cx="5342400" cy="4140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04000"/>
            <a:ext cx="5342400" cy="4140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6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6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7.xml"/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8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0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2" Type="http://schemas.openxmlformats.org/officeDocument/2006/relationships/image" Target="../media/image11.png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Interesting </a:t>
            </a:r>
            <a:r>
              <a:rPr lang="en-US" altLang="zh-CN"/>
              <a:t>Design</a:t>
            </a:r>
            <a:endParaRPr lang="en-US" altLang="zh-CN"/>
          </a:p>
        </p:txBody>
      </p:sp>
      <p:pic>
        <p:nvPicPr>
          <p:cNvPr id="4" name="内容占位符 3" descr="sensors-10-10211f1-102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7155" y="2858770"/>
            <a:ext cx="5447665" cy="37509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1510" y="1849120"/>
            <a:ext cx="6219825" cy="16103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820" y="3776980"/>
            <a:ext cx="6088380" cy="25615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29355" y="2905760"/>
            <a:ext cx="5376545" cy="384619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45" y="504190"/>
            <a:ext cx="4376420" cy="33229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7975" y="0"/>
            <a:ext cx="3978910" cy="34156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330" y="1409065"/>
            <a:ext cx="2674620" cy="26581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425" y="1408430"/>
            <a:ext cx="2539365" cy="26587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635" y="1408430"/>
            <a:ext cx="5328285" cy="29343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797300" y="8820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 channel </a:t>
            </a:r>
            <a:r>
              <a:rPr lang="en-US" altLang="zh-CN"/>
              <a:t>FDC2214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328930" y="8820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16-1 </a:t>
            </a:r>
            <a:r>
              <a:rPr lang="en-US" altLang="zh-CN"/>
              <a:t>CD74HC4067 Multiplexer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 sz="2665"/>
              <a:t>Inflatable small airbags that can protrude using an air pump</a:t>
            </a:r>
            <a:endParaRPr lang="en-US" altLang="zh-CN" sz="2665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8285" y="1182370"/>
            <a:ext cx="4514215" cy="34118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75" y="3848100"/>
            <a:ext cx="3136900" cy="30099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275" y="1617345"/>
            <a:ext cx="5956300" cy="45212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69265" y="608330"/>
            <a:ext cx="4521200" cy="39624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300" y="608330"/>
            <a:ext cx="5708650" cy="39624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580380" y="4956175"/>
            <a:ext cx="623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Festo Pneumatic robot hand with artificial intelligence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截屏2025-07-16 14.41.36"/>
          <p:cNvPicPr>
            <a:picLocks noChangeAspect="1"/>
          </p:cNvPicPr>
          <p:nvPr/>
        </p:nvPicPr>
        <p:blipFill>
          <a:blip r:embed="rId1"/>
          <a:srcRect l="25697" t="2113" r="50230" b="64848"/>
          <a:stretch>
            <a:fillRect/>
          </a:stretch>
        </p:blipFill>
        <p:spPr>
          <a:xfrm>
            <a:off x="281305" y="236855"/>
            <a:ext cx="2549525" cy="24949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0830" y="142875"/>
            <a:ext cx="4119245" cy="6483985"/>
          </a:xfrm>
          <a:prstGeom prst="rect">
            <a:avLst/>
          </a:prstGeom>
        </p:spPr>
      </p:pic>
      <p:graphicFrame>
        <p:nvGraphicFramePr>
          <p:cNvPr id="7" name="表格 6"/>
          <p:cNvGraphicFramePr/>
          <p:nvPr>
            <p:custDataLst>
              <p:tags r:id="rId3"/>
            </p:custDataLst>
          </p:nvPr>
        </p:nvGraphicFramePr>
        <p:xfrm>
          <a:off x="7301230" y="236855"/>
          <a:ext cx="4615180" cy="6401435"/>
        </p:xfrm>
        <a:graphic>
          <a:graphicData uri="http://schemas.openxmlformats.org/drawingml/2006/table">
            <a:tbl>
              <a:tblPr/>
              <a:tblGrid>
                <a:gridCol w="1153795"/>
                <a:gridCol w="1153795"/>
                <a:gridCol w="1153795"/>
                <a:gridCol w="1153795"/>
              </a:tblGrid>
              <a:tr h="346075">
                <a:tc>
                  <a:txBody>
                    <a:bodyPr/>
                    <a:p>
                      <a:r>
                        <a:rPr lang="en-US" altLang="zh-CN" sz="1100"/>
                        <a:t>#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layer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thick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mater</a:t>
                      </a:r>
                      <a:r>
                        <a:rPr lang="en-US" altLang="zh-CN" sz="1100"/>
                        <a:t>ial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511810">
                <a:tc>
                  <a:txBody>
                    <a:bodyPr/>
                    <a:p>
                      <a:r>
                        <a:rPr lang="en-US" altLang="zh-CN" sz="1100"/>
                        <a:t>1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Top protective skin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15 – 25 µm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neat Ecoflex 00-30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383030">
                <a:tc>
                  <a:txBody>
                    <a:bodyPr/>
                    <a:p>
                      <a:r>
                        <a:rPr lang="en-US" altLang="zh-CN" sz="1100"/>
                        <a:t>2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Top shield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25 – 80 µm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silicone matrix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45440">
                <a:tc>
                  <a:txBody>
                    <a:bodyPr/>
                    <a:p>
                      <a:r>
                        <a:rPr lang="en-US" altLang="zh-CN" sz="1100"/>
                        <a:t>3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Upper insulation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15 – 25 µm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neat Ecoflex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1515">
                <a:tc>
                  <a:txBody>
                    <a:bodyPr/>
                    <a:p>
                      <a:r>
                        <a:rPr lang="en-US" altLang="zh-CN" sz="1100"/>
                        <a:t>4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Upper electrode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25 – 80 µm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silicone matrix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2150">
                <a:tc>
                  <a:txBody>
                    <a:bodyPr/>
                    <a:p>
                      <a:r>
                        <a:rPr lang="en-US" altLang="zh-CN" sz="1100"/>
                        <a:t>5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Porous dielectric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0.6 – 0.8 mm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sugar-templated porous Ecoflex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0880">
                <a:tc>
                  <a:txBody>
                    <a:bodyPr/>
                    <a:p>
                      <a:r>
                        <a:rPr lang="en-US" altLang="zh-CN" sz="1100"/>
                        <a:t>6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Lower electrode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25 – 80 µm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silicone matrix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57505">
                <a:tc>
                  <a:txBody>
                    <a:bodyPr/>
                    <a:p>
                      <a:r>
                        <a:rPr lang="en-US" altLang="zh-CN" sz="1100"/>
                        <a:t>7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Lower insulation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15 – 25 µm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neat Ecoflex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1515">
                <a:tc>
                  <a:txBody>
                    <a:bodyPr/>
                    <a:p>
                      <a:r>
                        <a:rPr lang="en-US" altLang="zh-CN" sz="1100"/>
                        <a:t>8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Bottom shield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25 – 80 µm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silicone matrix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1515">
                <a:tc>
                  <a:txBody>
                    <a:bodyPr/>
                    <a:p>
                      <a:r>
                        <a:rPr lang="en-US" altLang="zh-CN" sz="1100"/>
                        <a:t>9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Backing / adhesive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80 – 150 µm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neat Ecoflex or</a:t>
                      </a:r>
                      <a:r>
                        <a:rPr lang="zh-CN" altLang="en-US" sz="1100"/>
                        <a:t> </a:t>
                      </a:r>
                      <a:r>
                        <a:rPr lang="en-US" altLang="zh-CN" sz="1100"/>
                        <a:t>PET 50 µm + silicone PSA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281305" y="4066540"/>
            <a:ext cx="1962785" cy="2384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ym typeface="+mn-ea"/>
              </a:rPr>
              <a:t>EGaIn grid (25 µm)</a:t>
            </a:r>
            <a:endParaRPr lang="en-US" altLang="zh-CN">
              <a:sym typeface="+mn-ea"/>
            </a:endParaRPr>
          </a:p>
          <a:p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CNT/Ecoflex (6 wt %, 60 µm)</a:t>
            </a:r>
            <a:endParaRPr lang="en-US" altLang="zh-CN">
              <a:sym typeface="+mn-ea"/>
            </a:endParaRPr>
          </a:p>
          <a:p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CB/Ecoflex (4 wt %, 80 µm)</a:t>
            </a:r>
            <a:endParaRPr lang="en-US" altLang="zh-CN"/>
          </a:p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81305" y="3332480"/>
            <a:ext cx="18599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silicone matrix</a:t>
            </a:r>
            <a:endParaRPr lang="en-US" altLang="zh-CN"/>
          </a:p>
          <a:p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Shield </a:t>
            </a:r>
            <a:r>
              <a:rPr lang="en-US" altLang="zh-CN"/>
              <a:t>Layer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8330" y="1490345"/>
            <a:ext cx="7188835" cy="47593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124825" y="1708150"/>
            <a:ext cx="3452495" cy="4048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Shielded soft force sensors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 significant parasitic capacitance will be generated when approaching the human hand, affecting the measurement of force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Shield&amp;Conductive </a:t>
            </a:r>
            <a:r>
              <a:rPr lang="en-US" altLang="zh-CN"/>
              <a:t>Material</a:t>
            </a:r>
            <a:endParaRPr lang="en-US" altLang="zh-CN"/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541655" y="1437005"/>
          <a:ext cx="10485120" cy="1524000"/>
        </p:xfrm>
        <a:graphic>
          <a:graphicData uri="http://schemas.openxmlformats.org/drawingml/2006/table">
            <a:tbl>
              <a:tblPr/>
              <a:tblGrid>
                <a:gridCol w="10485120"/>
              </a:tblGrid>
              <a:tr h="1524000">
                <a:tc>
                  <a:txBody>
                    <a:bodyPr/>
                    <a:p>
                      <a:pPr marL="342900" indent="-342900">
                        <a:buFont typeface="Arial" panose="020B0604020202090204" pitchFamily="34" charset="0"/>
                        <a:buChar char="•"/>
                      </a:pPr>
                      <a:r>
                        <a:rPr lang="en-US" altLang="zh-CN" sz="2000"/>
                        <a:t>EGaIn liquid‑metal grid (spray‑stencil)</a:t>
                      </a:r>
                      <a:endParaRPr lang="en-US" altLang="zh-CN" sz="2000"/>
                    </a:p>
                    <a:p>
                      <a:pPr marL="342900" indent="-342900">
                        <a:buFont typeface="Arial" panose="020B0604020202090204" pitchFamily="34" charset="0"/>
                        <a:buChar char="•"/>
                      </a:pPr>
                      <a:r>
                        <a:rPr lang="en-US" altLang="zh-CN" sz="2000"/>
                        <a:t>CNT/Ecoflex composite</a:t>
                      </a:r>
                      <a:endParaRPr lang="en-US" altLang="zh-CN" sz="2000"/>
                    </a:p>
                    <a:p>
                      <a:pPr marL="342900" indent="-342900">
                        <a:buFont typeface="Arial" panose="020B0604020202090204" pitchFamily="34" charset="0"/>
                        <a:buChar char="•"/>
                      </a:pPr>
                      <a:r>
                        <a:rPr lang="en-US" altLang="zh-CN" sz="2000"/>
                        <a:t>CB/Ecoflex composite</a:t>
                      </a:r>
                      <a:endParaRPr lang="en-US" altLang="zh-CN" sz="2000"/>
                    </a:p>
                    <a:p>
                      <a:endParaRPr lang="en-US" altLang="zh-CN" sz="2000"/>
                    </a:p>
                    <a:p>
                      <a:endParaRPr lang="en-US" altLang="zh-CN"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表格 8"/>
          <p:cNvGraphicFramePr/>
          <p:nvPr>
            <p:custDataLst>
              <p:tags r:id="rId2"/>
            </p:custDataLst>
          </p:nvPr>
        </p:nvGraphicFramePr>
        <p:xfrm>
          <a:off x="278130" y="3084195"/>
          <a:ext cx="11636375" cy="3169920"/>
        </p:xfrm>
        <a:graphic>
          <a:graphicData uri="http://schemas.openxmlformats.org/drawingml/2006/table">
            <a:tbl>
              <a:tblPr/>
              <a:tblGrid>
                <a:gridCol w="2329180"/>
                <a:gridCol w="1670050"/>
                <a:gridCol w="1654175"/>
                <a:gridCol w="1613535"/>
                <a:gridCol w="2315845"/>
                <a:gridCol w="1822450"/>
                <a:gridCol w="231140"/>
              </a:tblGrid>
              <a:tr h="414020">
                <a:tc>
                  <a:txBody>
                    <a:bodyPr/>
                    <a:p>
                      <a:r>
                        <a:rPr lang="en-US" altLang="zh-CN" sz="1600"/>
                        <a:t>Shielding medium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Shielding effectiveness SE*</a:t>
                      </a:r>
                      <a:r>
                        <a:rPr lang="en-US" altLang="zh-CN" sz="1600"/>
                        <a:t>(dB @ 1 GHz)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Sheet resistance Rs</a:t>
                      </a:r>
                      <a:r>
                        <a:rPr lang="en-US" altLang="zh-CN" sz="1600"/>
                        <a:t>(Ω ⁻¹)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Max. tensile strain ε-max</a:t>
                      </a:r>
                      <a:r>
                        <a:rPr lang="en-US" altLang="zh-CN" sz="1600"/>
                        <a:t>(%)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Thickness</a:t>
                      </a:r>
                      <a:r>
                        <a:rPr lang="en-US" altLang="zh-CN" sz="1600"/>
                        <a:t>(µm)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Required tools / process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4020">
                <a:tc>
                  <a:txBody>
                    <a:bodyPr/>
                    <a:p>
                      <a:r>
                        <a:rPr lang="en-US" altLang="zh-CN" sz="1600"/>
                        <a:t>Ag-coated knit fabric (Shieldex SF)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40 – 95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0.1 – 1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10 – 15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80 – 150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Scissors + fabric glue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4020">
                <a:tc>
                  <a:txBody>
                    <a:bodyPr/>
                    <a:p>
                      <a:r>
                        <a:rPr lang="en-US" altLang="zh-CN" sz="1600"/>
                        <a:t>CB/Ecoflex composite (10 wt %)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20 – 30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5 k – 30 k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&gt; 200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40 – 200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Planetary mixer + blade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4020">
                <a:tc>
                  <a:txBody>
                    <a:bodyPr/>
                    <a:p>
                      <a:r>
                        <a:rPr lang="en-US" altLang="zh-CN" sz="1600">
                          <a:highlight>
                            <a:srgbClr val="FFFF00"/>
                          </a:highlight>
                        </a:rPr>
                        <a:t>EGaIn liquid-metal grid (spray-stencil)</a:t>
                      </a:r>
                      <a:endParaRPr lang="en-US" altLang="zh-CN" sz="16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70 – 85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&lt; 0.05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&gt; 200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25 (+ 20 µm encaps.)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Airbrush + HCl mist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4020">
                <a:tc>
                  <a:txBody>
                    <a:bodyPr/>
                    <a:p>
                      <a:r>
                        <a:rPr lang="en-US" altLang="zh-CN" sz="1600"/>
                        <a:t>Ink-jet / screen-printed Ag-NP ink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40 – 60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0.02 – 0.1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3 – 5†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8 – 15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Desktop ink-jet + 80 °C cure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07010">
                <a:tc>
                  <a:txBody>
                    <a:bodyPr/>
                    <a:p>
                      <a:r>
                        <a:rPr lang="en-US" altLang="zh-CN" sz="1600">
                          <a:highlight>
                            <a:srgbClr val="00FF00"/>
                          </a:highlight>
                        </a:rPr>
                        <a:t>CNT/Ecoflex composite</a:t>
                      </a:r>
                      <a:endParaRPr lang="en-US" altLang="zh-CN" sz="1600">
                        <a:highlight>
                          <a:srgbClr val="00FF00"/>
                        </a:highlight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25 – 40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0.3 k – 3 k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150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40 – 150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600"/>
                        <a:t>Tip sonicator + blade</a:t>
                      </a:r>
                      <a:endParaRPr lang="en-US" altLang="zh-CN" sz="16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CB/</a:t>
            </a:r>
            <a:r>
              <a:rPr lang="en-US" altLang="zh-CN"/>
              <a:t>Ecoflex</a:t>
            </a:r>
            <a:endParaRPr lang="en-US" altLang="zh-CN"/>
          </a:p>
        </p:txBody>
      </p:sp>
      <p:pic>
        <p:nvPicPr>
          <p:cNvPr id="4" name="图片 3" descr="robotics-11-00058-g0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330" y="1689735"/>
            <a:ext cx="5393690" cy="3004820"/>
          </a:xfrm>
          <a:prstGeom prst="rect">
            <a:avLst/>
          </a:prstGeom>
        </p:spPr>
      </p:pic>
      <p:pic>
        <p:nvPicPr>
          <p:cNvPr id="5" name="图片 4" descr="robotics-11-00058-g0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575" y="1689735"/>
            <a:ext cx="5111750" cy="38163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8330" y="5580380"/>
            <a:ext cx="81648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Multi-Layered Carbon-Black/Elastomer-Composite-Based Shielded Stretchable Capacitive Sensors for the Underactuated Robotic Hand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49770" y="4303395"/>
            <a:ext cx="4990465" cy="921385"/>
          </a:xfrm>
        </p:spPr>
        <p:txBody>
          <a:bodyPr>
            <a:noAutofit/>
          </a:bodyPr>
          <a:p>
            <a:r>
              <a:rPr lang="en-US" altLang="zh-CN" sz="1600"/>
              <a:t>Stretchable carbon nanotube/Ecoflex conductive elastomer films toward multifunctional wearable electronics</a:t>
            </a:r>
            <a:endParaRPr lang="en-US" altLang="zh-CN" sz="1600"/>
          </a:p>
        </p:txBody>
      </p:sp>
      <p:pic>
        <p:nvPicPr>
          <p:cNvPr id="5" name="图片 4" descr="1-s2.0-S1385894724090259-gr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330" y="1463040"/>
            <a:ext cx="6218555" cy="50171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049770" y="5400040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https://www.sciencedirect.com/science/article/pii/S1385894724090259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687705" y="349885"/>
            <a:ext cx="818769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ym typeface="+mn-ea"/>
              </a:rPr>
              <a:t>CNT/Ecoflex composite</a:t>
            </a:r>
            <a:endParaRPr lang="en-US" altLang="zh-CN" sz="4400"/>
          </a:p>
          <a:p>
            <a:endParaRPr lang="en-US" altLang="zh-CN" sz="4400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476885" y="1527175"/>
          <a:ext cx="11423650" cy="3157220"/>
        </p:xfrm>
        <a:graphic>
          <a:graphicData uri="http://schemas.openxmlformats.org/drawingml/2006/table">
            <a:tbl>
              <a:tblPr/>
              <a:tblGrid>
                <a:gridCol w="2284730"/>
                <a:gridCol w="2284730"/>
                <a:gridCol w="2284730"/>
                <a:gridCol w="2284730"/>
                <a:gridCol w="2284730"/>
              </a:tblGrid>
              <a:tr h="789305">
                <a:tc>
                  <a:txBody>
                    <a:bodyPr/>
                    <a:p>
                      <a:r>
                        <a:rPr lang="en-US" altLang="zh-CN" sz="2400"/>
                        <a:t>Material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Sheet-R (Ω ⁻¹)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zh-CN" altLang="en-US" sz="2400"/>
                        <a:t> </a:t>
                      </a:r>
                      <a:r>
                        <a:rPr lang="en-US" altLang="zh-CN" sz="2400"/>
                        <a:t>ε_max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EMI SE @ 1 GHz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noise</a:t>
                      </a:r>
                      <a:r>
                        <a:rPr lang="zh-CN" altLang="en-US" sz="2400"/>
                        <a:t> </a:t>
                      </a:r>
                      <a:r>
                        <a:rPr lang="en-US" altLang="zh-CN" sz="2400"/>
                        <a:t>(16 bit CDC)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789305">
                <a:tc>
                  <a:txBody>
                    <a:bodyPr/>
                    <a:p>
                      <a:r>
                        <a:rPr lang="en-US" altLang="zh-CN" sz="2400"/>
                        <a:t>EGaIn grid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&lt; 0.05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&gt; 200 %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70 – 85 dB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&lt; 0.1 fF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789305">
                <a:tc>
                  <a:txBody>
                    <a:bodyPr/>
                    <a:p>
                      <a:r>
                        <a:rPr lang="en-US" altLang="zh-CN" sz="2400"/>
                        <a:t>CNT/Ecoflex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1 – 5 kΩ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≈ 150 %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25 – 40 dB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0.5 fF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789305">
                <a:tc>
                  <a:txBody>
                    <a:bodyPr/>
                    <a:p>
                      <a:r>
                        <a:rPr lang="en-US" altLang="zh-CN" sz="2400"/>
                        <a:t>CB/Ecoflex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5 – 30 kΩ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≈ 200 %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20 – 30 dB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2400"/>
                        <a:t>1 – 2 fF</a:t>
                      </a:r>
                      <a:endParaRPr lang="en-US" altLang="zh-CN" sz="24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截屏2025-07-16 14.41.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7825" y="952500"/>
            <a:ext cx="7240270" cy="51619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7825" y="6350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Electrode Design</a:t>
            </a:r>
            <a:endParaRPr lang="en-US" altLang="zh-CN" sz="3600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6" name="Main graphic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4970" y="328930"/>
            <a:ext cx="7522210" cy="5747385"/>
          </a:xfrm>
          <a:prstGeom prst="rect">
            <a:avLst/>
          </a:prstGeom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4980" y="328930"/>
            <a:ext cx="3101340" cy="55219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TABLE_ENDDRAG_ORIGIN_RECT" val="363*503"/>
  <p:tag name="TABLE_ENDDRAG_RECT" val="574*18*363*503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TABLE_ENDDRAG_ORIGIN_RECT" val="825*81"/>
  <p:tag name="TABLE_ENDDRAG_RECT" val="42*113*825*81"/>
</p:tagLst>
</file>

<file path=ppt/tags/tag68.xml><?xml version="1.0" encoding="utf-8"?>
<p:tagLst xmlns:p="http://schemas.openxmlformats.org/presentationml/2006/main">
  <p:tag name="TABLE_ENDDRAG_ORIGIN_RECT" val="916*326"/>
  <p:tag name="TABLE_ENDDRAG_RECT" val="23*184*916*326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TABLE_ENDDRAG_ORIGIN_RECT" val="899*248"/>
  <p:tag name="TABLE_ENDDRAG_RECT" val="47*120*899*248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2067</Words>
  <Application>WPS 演示</Application>
  <PresentationFormat>宽屏</PresentationFormat>
  <Paragraphs>239</Paragraphs>
  <Slides>13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Wingdings</vt:lpstr>
      <vt:lpstr>苹方-简</vt:lpstr>
      <vt:lpstr>微软雅黑</vt:lpstr>
      <vt:lpstr>汉仪旗黑</vt:lpstr>
      <vt:lpstr>宋体</vt:lpstr>
      <vt:lpstr>Arial Unicode MS</vt:lpstr>
      <vt:lpstr>汉仪书宋二KW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陈梓浪</cp:lastModifiedBy>
  <cp:revision>169</cp:revision>
  <dcterms:created xsi:type="dcterms:W3CDTF">2025-07-18T22:54:01Z</dcterms:created>
  <dcterms:modified xsi:type="dcterms:W3CDTF">2025-07-18T22:54:01Z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2052-7.5.1.8994</vt:lpwstr>
  </property>
  <property fmtid="{D5CDD505-2E9C-101B-9397-08002B2CF9AE}" pid="3" name="ICV">
    <vt:lpwstr>8C47475638B6E031B4DA7768884E0AFB_41</vt:lpwstr>
  </property>
</Properties>
</file>